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wdp" ContentType="image/vnd.ms-photo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C7B63B-A0EB-834D-9ECE-A048AB7D189B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2277D8-5CFA-F548-8F80-6D4CB707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.ilstu.edu/pte/publications/learning_sequences.pdf" TargetMode="External"/><Relationship Id="rId4" Type="http://schemas.openxmlformats.org/officeDocument/2006/relationships/hyperlink" Target="http://www.phy.ilstu.edu/pte/publications/LOQ-model-of-science-teaching.pdf" TargetMode="External"/><Relationship Id="rId5" Type="http://schemas.openxmlformats.org/officeDocument/2006/relationships/hyperlink" Target="http://www.phy.ilstu.edu/pte/publications/Sample-learning-sequences.pdf" TargetMode="External"/><Relationship Id="rId6" Type="http://schemas.openxmlformats.org/officeDocument/2006/relationships/hyperlink" Target="http://www.phy.ilstu.edu/pte/publications/Appendix-sample-learn-seq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.ilstu.edu/pte/publications/levels_of_inquir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Levels of Inquiry Model of Science Teaching: The Buoyancy </a:t>
            </a:r>
            <a:br>
              <a:rPr lang="en-US" dirty="0" smtClean="0"/>
            </a:br>
            <a:r>
              <a:rPr lang="en-US" dirty="0" smtClean="0"/>
              <a:t>Learning Sequence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588"/>
            <a:ext cx="6400800" cy="2357112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Dr. Carl J. Wenning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Physics Department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Illinois State University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Normal, Illinois  USA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isu logo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5909" y="4406900"/>
            <a:ext cx="1955800" cy="1955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687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Levels of Inquiry Method</a:t>
            </a:r>
            <a:br>
              <a:rPr lang="en-US" dirty="0" smtClean="0"/>
            </a:br>
            <a:r>
              <a:rPr lang="en-US" dirty="0" smtClean="0"/>
              <a:t>of Science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2066" y="2649589"/>
            <a:ext cx="8049684" cy="3456994"/>
          </a:xfrm>
        </p:spPr>
        <p:txBody>
          <a:bodyPr>
            <a:normAutofit/>
          </a:bodyPr>
          <a:lstStyle/>
          <a:p>
            <a:r>
              <a:rPr lang="en-US" dirty="0" smtClean="0"/>
              <a:t>Each level of inquiry has associated with it different intellectual and scientific process skills. For instance:</a:t>
            </a:r>
          </a:p>
          <a:p>
            <a:pPr lvl="1"/>
            <a:r>
              <a:rPr lang="en-US" dirty="0" smtClean="0"/>
              <a:t>Discovery learning – developing concepts</a:t>
            </a:r>
          </a:p>
          <a:p>
            <a:pPr lvl="1"/>
            <a:r>
              <a:rPr lang="en-US" dirty="0" smtClean="0"/>
              <a:t>Interactive demonstration – predicting and testing</a:t>
            </a:r>
          </a:p>
          <a:p>
            <a:pPr lvl="1"/>
            <a:r>
              <a:rPr lang="en-US" dirty="0" smtClean="0"/>
              <a:t>Inquiry Lesson – designing a controlled experiment</a:t>
            </a:r>
          </a:p>
          <a:p>
            <a:pPr lvl="1"/>
            <a:r>
              <a:rPr lang="en-US" dirty="0" smtClean="0"/>
              <a:t>Inquiry Lab – collecting and analyzing data</a:t>
            </a:r>
          </a:p>
          <a:p>
            <a:pPr lvl="1"/>
            <a:r>
              <a:rPr lang="en-US" dirty="0" smtClean="0"/>
              <a:t>Real-world Application – solving authentic problems</a:t>
            </a:r>
          </a:p>
          <a:p>
            <a:pPr lvl="1"/>
            <a:r>
              <a:rPr lang="en-US" dirty="0" smtClean="0"/>
              <a:t>Hypothetical Explanation –  developing testable explanations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3845473"/>
              </p:ext>
            </p:extLst>
          </p:nvPr>
        </p:nvGraphicFramePr>
        <p:xfrm>
          <a:off x="228599" y="1884104"/>
          <a:ext cx="869315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356"/>
                <a:gridCol w="1615010"/>
                <a:gridCol w="1232507"/>
                <a:gridCol w="1275008"/>
                <a:gridCol w="1476884"/>
                <a:gridCol w="18593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Discovery Learning</a:t>
                      </a:r>
                      <a:endParaRPr lang="en-US" b="0" dirty="0"/>
                    </a:p>
                  </a:txBody>
                  <a:tcPr marL="71305" marR="7130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Interactive</a:t>
                      </a:r>
                      <a:r>
                        <a:rPr lang="en-US" b="0" baseline="0" dirty="0" smtClean="0"/>
                        <a:t> Demonstration</a:t>
                      </a:r>
                      <a:endParaRPr lang="en-US" b="0" dirty="0"/>
                    </a:p>
                  </a:txBody>
                  <a:tcPr marL="71305" marR="71305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Inquiry </a:t>
                      </a:r>
                    </a:p>
                    <a:p>
                      <a:pPr algn="ctr"/>
                      <a:r>
                        <a:rPr lang="en-US" sz="1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Lesson</a:t>
                      </a:r>
                      <a:endParaRPr lang="en-US" sz="1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marL="71305" marR="7130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Inquir</a:t>
                      </a:r>
                      <a:r>
                        <a:rPr lang="en-US" b="0" baseline="0" dirty="0" smtClean="0"/>
                        <a:t>y </a:t>
                      </a:r>
                    </a:p>
                    <a:p>
                      <a:pPr algn="ctr"/>
                      <a:r>
                        <a:rPr lang="en-US" b="0" baseline="0" dirty="0" smtClean="0"/>
                        <a:t>Lab</a:t>
                      </a:r>
                      <a:endParaRPr lang="en-US" b="0" dirty="0"/>
                    </a:p>
                  </a:txBody>
                  <a:tcPr marL="71305" marR="71305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Real-world</a:t>
                      </a:r>
                      <a:r>
                        <a:rPr lang="en-US" b="0" baseline="0" dirty="0" smtClean="0"/>
                        <a:t> Application</a:t>
                      </a:r>
                      <a:endParaRPr lang="en-US" b="0" dirty="0"/>
                    </a:p>
                  </a:txBody>
                  <a:tcPr marL="71305" marR="71305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Hypothetical Explanation</a:t>
                      </a:r>
                      <a:endParaRPr lang="en-US" b="0" dirty="0"/>
                    </a:p>
                  </a:txBody>
                  <a:tcPr marL="71305" marR="71305">
                    <a:solidFill>
                      <a:srgbClr val="0000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26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reflect on their mental models associated with floating and sinking (boats, ships, wood, rock, etc.)</a:t>
            </a:r>
          </a:p>
          <a:p>
            <a:r>
              <a:rPr lang="en-US" dirty="0" smtClean="0"/>
              <a:t>Students personally experience the buoyant force for perhaps the first time.</a:t>
            </a:r>
          </a:p>
          <a:p>
            <a:pPr lvl="1"/>
            <a:r>
              <a:rPr lang="en-US" dirty="0" smtClean="0"/>
              <a:t>Floating objects (wood, Styrofoam)</a:t>
            </a:r>
          </a:p>
          <a:p>
            <a:pPr lvl="1"/>
            <a:r>
              <a:rPr lang="en-US" dirty="0" smtClean="0"/>
              <a:t>Sinking objects (metals, plastics, rock, clay)</a:t>
            </a:r>
          </a:p>
          <a:p>
            <a:pPr lvl="1"/>
            <a:r>
              <a:rPr lang="en-US" dirty="0" smtClean="0"/>
              <a:t>Not to be confused with surface tension </a:t>
            </a:r>
          </a:p>
          <a:p>
            <a:r>
              <a:rPr lang="en-US" dirty="0" smtClean="0"/>
              <a:t>Terms are applied only after new concepts are developed.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– Discovery Learning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111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Students, based on their prior knowledge of density, predict if certain objects will float or sink.</a:t>
            </a:r>
          </a:p>
          <a:p>
            <a:r>
              <a:rPr lang="en-US" dirty="0" smtClean="0"/>
              <a:t>Students are asked to predict the difference between weight in air and weight in water for a given object, the difference being the buoyant force. </a:t>
            </a:r>
          </a:p>
          <a:p>
            <a:r>
              <a:rPr lang="en-US" dirty="0" smtClean="0"/>
              <a:t>Using force diagrams, students suggest the following relationship: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dirty="0" smtClean="0"/>
              <a:t> = T</a:t>
            </a:r>
            <a:r>
              <a:rPr lang="en-US" baseline="-25000" dirty="0" smtClean="0"/>
              <a:t>a</a:t>
            </a:r>
            <a:r>
              <a:rPr lang="en-US" dirty="0" smtClean="0"/>
              <a:t> -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l</a:t>
            </a:r>
            <a:endParaRPr lang="en-US" i="1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2 - Interactive Demonstration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569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Guiding question: “What affects the amount of buoyant force on an object?”</a:t>
            </a:r>
          </a:p>
          <a:p>
            <a:r>
              <a:rPr lang="en-US" dirty="0" smtClean="0"/>
              <a:t>Students make various suggestions.</a:t>
            </a:r>
          </a:p>
          <a:p>
            <a:r>
              <a:rPr lang="en-US" dirty="0" smtClean="0"/>
              <a:t>Students design and conduct whole-group experiments to determine which named factors are significant.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 – Inquiry Lesson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50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Students “jigsaw” the problem to determine how the volume of the object, </a:t>
            </a:r>
            <a:r>
              <a:rPr lang="en-US" i="1" dirty="0"/>
              <a:t>V,</a:t>
            </a:r>
            <a:r>
              <a:rPr lang="en-US" dirty="0"/>
              <a:t> and the density of the liquid, </a:t>
            </a:r>
            <a:r>
              <a:rPr lang="en-US" i="1" dirty="0">
                <a:latin typeface="Symbol" charset="2"/>
                <a:cs typeface="Symbol" charset="2"/>
              </a:rPr>
              <a:t>r</a:t>
            </a:r>
            <a:r>
              <a:rPr lang="en-US" dirty="0"/>
              <a:t>, individually affect the buoyant </a:t>
            </a:r>
            <a:r>
              <a:rPr lang="en-US" dirty="0" smtClean="0"/>
              <a:t>force.</a:t>
            </a:r>
            <a:endParaRPr lang="en-US" dirty="0">
              <a:latin typeface="Symbol" charset="2"/>
              <a:cs typeface="Symbol" charset="2"/>
            </a:endParaRPr>
          </a:p>
          <a:p>
            <a:pPr lvl="0"/>
            <a:r>
              <a:rPr lang="en-US" dirty="0" smtClean="0"/>
              <a:t>Students independently find that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r>
              <a:rPr lang="en-US" i="1" baseline="-25000" dirty="0" smtClean="0"/>
              <a:t> </a:t>
            </a:r>
            <a:r>
              <a:rPr lang="en-US" i="1" dirty="0" smtClean="0"/>
              <a:t>= k</a:t>
            </a:r>
            <a:r>
              <a:rPr lang="en-US" i="1" baseline="-25000" dirty="0" smtClean="0"/>
              <a:t>1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Students independently find that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r>
              <a:rPr lang="en-US" i="1" baseline="-25000" dirty="0" smtClean="0"/>
              <a:t> </a:t>
            </a:r>
            <a:r>
              <a:rPr lang="en-US" i="1" dirty="0" smtClean="0"/>
              <a:t>= k</a:t>
            </a:r>
            <a:r>
              <a:rPr lang="en-US" i="1" baseline="-25000" dirty="0" smtClean="0"/>
              <a:t>2</a:t>
            </a:r>
            <a:r>
              <a:rPr lang="en-US" i="1" dirty="0" smtClean="0">
                <a:latin typeface="Symbol" charset="2"/>
                <a:cs typeface="Symbol" charset="2"/>
              </a:rPr>
              <a:t>r</a:t>
            </a:r>
          </a:p>
          <a:p>
            <a:r>
              <a:rPr lang="en-US" dirty="0" smtClean="0"/>
              <a:t>Conclusion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i="1" dirty="0" err="1" smtClean="0"/>
              <a:t>k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V</a:t>
            </a:r>
            <a:endParaRPr lang="en-US" i="1" dirty="0" smtClean="0"/>
          </a:p>
          <a:p>
            <a:r>
              <a:rPr lang="en-US" dirty="0" smtClean="0"/>
              <a:t>Furthermore,  </a:t>
            </a:r>
            <a:r>
              <a:rPr lang="en-US" i="1" dirty="0" smtClean="0"/>
              <a:t>k =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r>
              <a:rPr lang="en-US" i="1" baseline="-25000" dirty="0" smtClean="0"/>
              <a:t> </a:t>
            </a:r>
            <a:r>
              <a:rPr lang="en-US" i="1" dirty="0" smtClean="0"/>
              <a:t>/</a:t>
            </a:r>
            <a:r>
              <a:rPr lang="en-US" i="1" dirty="0" err="1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V</a:t>
            </a:r>
            <a:r>
              <a:rPr lang="en-US" i="1" dirty="0" smtClean="0"/>
              <a:t> = 9.8m/s</a:t>
            </a:r>
            <a:r>
              <a:rPr lang="en-US" i="1" baseline="30000" dirty="0" smtClean="0"/>
              <a:t>2</a:t>
            </a:r>
            <a:r>
              <a:rPr lang="en-US" i="1" dirty="0" smtClean="0"/>
              <a:t> = g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4: Inquiry Lab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7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553818" cy="3450696"/>
          </a:xfrm>
        </p:spPr>
        <p:txBody>
          <a:bodyPr/>
          <a:lstStyle/>
          <a:p>
            <a:r>
              <a:rPr lang="en-US" dirty="0" smtClean="0"/>
              <a:t>Having derived from experience that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r>
              <a:rPr lang="en-US" i="1" dirty="0" smtClean="0"/>
              <a:t>=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Vg</a:t>
            </a:r>
            <a:r>
              <a:rPr lang="en-US" i="1" dirty="0" smtClean="0"/>
              <a:t>, </a:t>
            </a:r>
            <a:r>
              <a:rPr lang="en-US" dirty="0" smtClean="0"/>
              <a:t>students:</a:t>
            </a:r>
            <a:endParaRPr lang="en-US" dirty="0" smtClean="0"/>
          </a:p>
          <a:p>
            <a:pPr lvl="1"/>
            <a:r>
              <a:rPr lang="en-US" dirty="0" smtClean="0"/>
              <a:t>predict </a:t>
            </a:r>
            <a:r>
              <a:rPr lang="en-US" dirty="0" smtClean="0"/>
              <a:t>and test buoyant forces for a variety of different objects.</a:t>
            </a:r>
            <a:endParaRPr lang="en-US" dirty="0" smtClean="0"/>
          </a:p>
          <a:p>
            <a:pPr lvl="1"/>
            <a:r>
              <a:rPr lang="en-US" dirty="0" smtClean="0"/>
              <a:t>predict </a:t>
            </a:r>
            <a:r>
              <a:rPr lang="en-US" dirty="0" smtClean="0"/>
              <a:t>what percentage of an iceberg will be found beneath the surface of the water.</a:t>
            </a:r>
            <a:endParaRPr lang="en-US" dirty="0" smtClean="0"/>
          </a:p>
          <a:p>
            <a:pPr lvl="1"/>
            <a:r>
              <a:rPr lang="en-US" dirty="0" smtClean="0"/>
              <a:t>determine </a:t>
            </a:r>
            <a:r>
              <a:rPr lang="en-US" dirty="0" smtClean="0"/>
              <a:t>how much weight a small paper boat can hold before sinking (a competition based on a limited amount of poster board/cardboard and tape).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5: Real-world Application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93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Selected students </a:t>
            </a:r>
            <a:r>
              <a:rPr lang="en-US" dirty="0" smtClean="0"/>
              <a:t>explain the source of buoyant </a:t>
            </a:r>
            <a:r>
              <a:rPr lang="en-US" dirty="0" smtClean="0"/>
              <a:t>force</a:t>
            </a:r>
          </a:p>
          <a:p>
            <a:r>
              <a:rPr lang="en-US" dirty="0" smtClean="0"/>
              <a:t>Teacher c</a:t>
            </a:r>
            <a:r>
              <a:rPr lang="en-US" dirty="0" smtClean="0"/>
              <a:t>onducts demonstration with </a:t>
            </a:r>
            <a:r>
              <a:rPr lang="en-US" dirty="0" smtClean="0"/>
              <a:t>3-holed bottle:</a:t>
            </a:r>
            <a:endParaRPr lang="en-US" dirty="0" smtClean="0"/>
          </a:p>
          <a:p>
            <a:pPr lvl="1"/>
            <a:r>
              <a:rPr lang="en-US" dirty="0" smtClean="0"/>
              <a:t>showing that p</a:t>
            </a:r>
            <a:r>
              <a:rPr lang="en-US" dirty="0" smtClean="0"/>
              <a:t>ressure </a:t>
            </a:r>
            <a:r>
              <a:rPr lang="en-US" dirty="0" smtClean="0"/>
              <a:t>increases with depth, </a:t>
            </a:r>
            <a:r>
              <a:rPr lang="en-US" i="1" dirty="0" smtClean="0"/>
              <a:t>d.</a:t>
            </a:r>
            <a:endParaRPr lang="en-US" i="1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tudents conclude that </a:t>
            </a:r>
            <a:r>
              <a:rPr lang="en-US" i="1" dirty="0" smtClean="0"/>
              <a:t>P </a:t>
            </a:r>
            <a:r>
              <a:rPr lang="en-US" i="1" dirty="0" smtClean="0"/>
              <a:t>= F/A = mg/A = 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Vg</a:t>
            </a:r>
            <a:r>
              <a:rPr lang="en-US" i="1" dirty="0" smtClean="0"/>
              <a:t>/A = 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gd</a:t>
            </a:r>
            <a:r>
              <a:rPr lang="en-US" i="1" dirty="0" smtClean="0"/>
              <a:t> </a:t>
            </a:r>
            <a:endParaRPr lang="en-US" dirty="0"/>
          </a:p>
          <a:p>
            <a:r>
              <a:rPr lang="en-US" dirty="0" smtClean="0"/>
              <a:t>Hypothesis: </a:t>
            </a:r>
            <a:r>
              <a:rPr lang="en-US" dirty="0"/>
              <a:t>P</a:t>
            </a:r>
            <a:r>
              <a:rPr lang="en-US" dirty="0" smtClean="0"/>
              <a:t>ressure differences between the top and bottom of a cube of dimension </a:t>
            </a:r>
            <a:r>
              <a:rPr lang="en-US" i="1" dirty="0" smtClean="0"/>
              <a:t>h </a:t>
            </a:r>
            <a:r>
              <a:rPr lang="en-US" dirty="0" smtClean="0"/>
              <a:t>account for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r>
              <a:rPr lang="en-US" i="1" dirty="0" smtClean="0"/>
              <a:t>.</a:t>
            </a:r>
          </a:p>
          <a:p>
            <a:r>
              <a:rPr lang="en-US" i="1" dirty="0" smtClean="0">
                <a:latin typeface="Symbol" charset="2"/>
                <a:cs typeface="Symbol" charset="2"/>
              </a:rPr>
              <a:t>D</a:t>
            </a:r>
            <a:r>
              <a:rPr lang="en-US" i="1" dirty="0"/>
              <a:t>F</a:t>
            </a:r>
            <a:r>
              <a:rPr lang="en-US" i="1" dirty="0" smtClean="0"/>
              <a:t> = (</a:t>
            </a:r>
            <a:r>
              <a:rPr lang="en-US" i="1" dirty="0" smtClean="0">
                <a:latin typeface="Symbol" charset="2"/>
                <a:cs typeface="Symbol" charset="2"/>
              </a:rPr>
              <a:t>D</a:t>
            </a:r>
            <a:r>
              <a:rPr lang="en-US" i="1" dirty="0" smtClean="0"/>
              <a:t>P)A </a:t>
            </a:r>
            <a:r>
              <a:rPr lang="en-US" i="1" dirty="0"/>
              <a:t>= 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>
                <a:cs typeface="Symbol" charset="2"/>
              </a:rPr>
              <a:t>g</a:t>
            </a:r>
            <a:r>
              <a:rPr lang="en-US" i="1" dirty="0" smtClean="0">
                <a:latin typeface="Symbol" charset="2"/>
                <a:cs typeface="Symbol" charset="2"/>
              </a:rPr>
              <a:t>(</a:t>
            </a:r>
            <a:r>
              <a:rPr lang="en-US" i="1" dirty="0" err="1" smtClean="0">
                <a:latin typeface="Symbol" charset="2"/>
                <a:cs typeface="Symbol" charset="2"/>
              </a:rPr>
              <a:t>D</a:t>
            </a:r>
            <a:r>
              <a:rPr lang="en-US" i="1" dirty="0" err="1" smtClean="0"/>
              <a:t>d</a:t>
            </a:r>
            <a:r>
              <a:rPr lang="en-US" i="1" dirty="0" smtClean="0"/>
              <a:t>)A = 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ghA</a:t>
            </a:r>
            <a:r>
              <a:rPr lang="en-US" i="1" dirty="0" smtClean="0"/>
              <a:t> = </a:t>
            </a:r>
            <a:r>
              <a:rPr lang="en-US" i="1" dirty="0" err="1" smtClean="0">
                <a:latin typeface="Symbol" charset="2"/>
                <a:cs typeface="Symbol" charset="2"/>
              </a:rPr>
              <a:t>r</a:t>
            </a:r>
            <a:r>
              <a:rPr lang="en-US" i="1" dirty="0" err="1" smtClean="0"/>
              <a:t>Vg</a:t>
            </a:r>
            <a:r>
              <a:rPr lang="en-US" i="1" dirty="0" smtClean="0"/>
              <a:t> =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b</a:t>
            </a:r>
            <a:endParaRPr lang="en-US" i="1" baseline="-25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6 – Hypothetical Explanation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14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>
                <a:hlinkClick r:id="rId2"/>
              </a:rPr>
              <a:t>Levels </a:t>
            </a:r>
            <a:r>
              <a:rPr lang="en-US" sz="2000" dirty="0">
                <a:hlinkClick r:id="rId2"/>
              </a:rPr>
              <a:t>of inquiry: Hierarchies of pedagogical practices and inquiry processes. </a:t>
            </a:r>
            <a:r>
              <a:rPr lang="en-US" sz="2000" i="1" dirty="0">
                <a:hlinkClick r:id="rId2"/>
              </a:rPr>
              <a:t>Journal of Physics Teacher Education Online, </a:t>
            </a:r>
            <a:r>
              <a:rPr lang="en-US" sz="2000" dirty="0">
                <a:hlinkClick r:id="rId2"/>
              </a:rPr>
              <a:t>2(3), February 2005, pp. 3-11.</a:t>
            </a:r>
            <a:endParaRPr lang="en-US" sz="2000" dirty="0" smtClean="0">
              <a:hlinkClick r:id="rId3"/>
            </a:endParaRPr>
          </a:p>
          <a:p>
            <a:r>
              <a:rPr lang="en-US" sz="2000" dirty="0" smtClean="0">
                <a:hlinkClick r:id="rId3"/>
              </a:rPr>
              <a:t>Levels </a:t>
            </a:r>
            <a:r>
              <a:rPr lang="en-US" sz="2000" dirty="0">
                <a:hlinkClick r:id="rId3"/>
              </a:rPr>
              <a:t>of inquiry: Using inquiry spectrum learning sequences to teach science. </a:t>
            </a:r>
            <a:r>
              <a:rPr lang="en-US" sz="2000" i="1" dirty="0">
                <a:hlinkClick r:id="rId3"/>
              </a:rPr>
              <a:t>Journal of Physics Teacher Education Online, </a:t>
            </a:r>
            <a:r>
              <a:rPr lang="en-US" sz="2000" dirty="0">
                <a:hlinkClick r:id="rId3"/>
              </a:rPr>
              <a:t>5(4), Summer 2010, pp 11-19</a:t>
            </a:r>
            <a:r>
              <a:rPr lang="en-US" sz="2000" dirty="0" smtClean="0">
                <a:hlinkClick r:id="rId3"/>
              </a:rPr>
              <a:t>.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The Levels of Inquiry Model of Science Teaching. </a:t>
            </a:r>
            <a:r>
              <a:rPr lang="en-US" sz="2000" i="1" dirty="0">
                <a:hlinkClick r:id="rId4"/>
              </a:rPr>
              <a:t>Journal of Physics Teacher Education Online, 6</a:t>
            </a:r>
            <a:r>
              <a:rPr lang="en-US" sz="2000" dirty="0">
                <a:hlinkClick r:id="rId4"/>
              </a:rPr>
              <a:t>(2), Summer 2011, 9-</a:t>
            </a:r>
            <a:r>
              <a:rPr lang="en-US" sz="2000" dirty="0" smtClean="0">
                <a:hlinkClick r:id="rId4"/>
              </a:rPr>
              <a:t>16</a:t>
            </a:r>
            <a:endParaRPr lang="en-US" sz="2000" dirty="0" smtClean="0">
              <a:hlinkClick r:id="rId5"/>
            </a:endParaRPr>
          </a:p>
          <a:p>
            <a:r>
              <a:rPr lang="en-US" sz="2000" dirty="0" smtClean="0">
                <a:hlinkClick r:id="rId5"/>
              </a:rPr>
              <a:t>Sample </a:t>
            </a:r>
            <a:r>
              <a:rPr lang="en-US" sz="2000" dirty="0">
                <a:hlinkClick r:id="rId5"/>
              </a:rPr>
              <a:t>learning sequences based on the Levels of Inquiry Model of Science Teaching including </a:t>
            </a:r>
            <a:r>
              <a:rPr lang="en-US" sz="2000" dirty="0" smtClean="0">
                <a:hlinkClick r:id="rId6"/>
              </a:rPr>
              <a:t>Appendix </a:t>
            </a:r>
            <a:r>
              <a:rPr lang="en-US" sz="2000" dirty="0">
                <a:hlinkClick r:id="rId6"/>
              </a:rPr>
              <a:t>(with Manzoor Ali Khan). </a:t>
            </a:r>
            <a:r>
              <a:rPr lang="en-US" sz="2000" i="1" dirty="0">
                <a:hlinkClick r:id="rId6"/>
              </a:rPr>
              <a:t>Journal of Physics Teacher Education Online, 6</a:t>
            </a:r>
            <a:r>
              <a:rPr lang="en-US" sz="2000" dirty="0">
                <a:hlinkClick r:id="rId6"/>
              </a:rPr>
              <a:t>(2), Summer 2011, 17-30.</a:t>
            </a:r>
            <a:endParaRPr lang="en-US" sz="2000" dirty="0" smtClean="0">
              <a:hlinkClick r:id="rId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learn more about the Levels of Inquiry Method of Science Teaching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40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100</TotalTime>
  <Words>665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Levels of Inquiry Model of Science Teaching: The Buoyancy  Learning Sequence</vt:lpstr>
      <vt:lpstr>Levels of Inquiry Method of Science Teaching</vt:lpstr>
      <vt:lpstr>Level 1 – Discovery Learning</vt:lpstr>
      <vt:lpstr>Level 2 - Interactive Demonstration</vt:lpstr>
      <vt:lpstr>Level 3 – Inquiry Lesson</vt:lpstr>
      <vt:lpstr>Level 4: Inquiry Lab</vt:lpstr>
      <vt:lpstr>Level 5: Real-world Application</vt:lpstr>
      <vt:lpstr>Level 6 – Hypothetical Explanation</vt:lpstr>
      <vt:lpstr>To learn more about the Levels of Inquiry Method of Science Teaching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Pendulum Paradigm Lab</dc:title>
  <dc:creator>Carl Wenning</dc:creator>
  <cp:lastModifiedBy>Carl Wenning</cp:lastModifiedBy>
  <cp:revision>35</cp:revision>
  <dcterms:created xsi:type="dcterms:W3CDTF">2011-10-23T19:06:54Z</dcterms:created>
  <dcterms:modified xsi:type="dcterms:W3CDTF">2011-10-23T19:12:04Z</dcterms:modified>
</cp:coreProperties>
</file>